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20"/>
  </p:notesMasterIdLst>
  <p:sldIdLst>
    <p:sldId id="258" r:id="rId2"/>
    <p:sldId id="259" r:id="rId3"/>
    <p:sldId id="262" r:id="rId4"/>
    <p:sldId id="261" r:id="rId5"/>
    <p:sldId id="263" r:id="rId6"/>
    <p:sldId id="264" r:id="rId7"/>
    <p:sldId id="265" r:id="rId8"/>
    <p:sldId id="267" r:id="rId9"/>
    <p:sldId id="272" r:id="rId10"/>
    <p:sldId id="269" r:id="rId11"/>
    <p:sldId id="273" r:id="rId12"/>
    <p:sldId id="276" r:id="rId13"/>
    <p:sldId id="270" r:id="rId14"/>
    <p:sldId id="271" r:id="rId15"/>
    <p:sldId id="274" r:id="rId16"/>
    <p:sldId id="266" r:id="rId17"/>
    <p:sldId id="268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06B"/>
    <a:srgbClr val="FFFF99"/>
    <a:srgbClr val="71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729C7-5A1B-4870-9ECD-680F7DE11DE0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5E557-76A3-4FA7-83D8-C16829AB6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121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005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75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03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829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044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47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081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5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4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17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1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5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3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52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81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E557-76A3-4FA7-83D8-C16829AB6FD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94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59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7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7475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7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4877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636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18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4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5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64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44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85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79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24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08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1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2061F-B695-4E91-96B7-F6CA47E43EF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BF19B66-2669-471F-80C1-E443F17F4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0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46.gif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5" y="361023"/>
            <a:ext cx="2223051" cy="28139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r="24456"/>
          <a:stretch/>
        </p:blipFill>
        <p:spPr>
          <a:xfrm>
            <a:off x="1230578" y="3883357"/>
            <a:ext cx="1176445" cy="20904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r="20586"/>
          <a:stretch/>
        </p:blipFill>
        <p:spPr>
          <a:xfrm>
            <a:off x="2531065" y="3140837"/>
            <a:ext cx="1128999" cy="146977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175896" y="5188280"/>
            <a:ext cx="1444919" cy="1564678"/>
            <a:chOff x="3557016" y="3338498"/>
            <a:chExt cx="3200400" cy="3519501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941064" y="3493008"/>
              <a:ext cx="1728216" cy="224942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3721608" y="4489704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 rot="1809748">
              <a:off x="4880856" y="4617721"/>
              <a:ext cx="914400" cy="3474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86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8" r="14060"/>
            <a:stretch/>
          </p:blipFill>
          <p:spPr>
            <a:xfrm>
              <a:off x="3557016" y="3338498"/>
              <a:ext cx="3200400" cy="3519501"/>
            </a:xfrm>
            <a:prstGeom prst="rect">
              <a:avLst/>
            </a:prstGeom>
          </p:spPr>
        </p:pic>
      </p:grpSp>
      <p:sp>
        <p:nvSpPr>
          <p:cNvPr id="31" name="Скругленный прямоугольник 30"/>
          <p:cNvSpPr/>
          <p:nvPr/>
        </p:nvSpPr>
        <p:spPr>
          <a:xfrm>
            <a:off x="5412982" y="2220685"/>
            <a:ext cx="4673128" cy="3810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Артикуляционная гимнастика с «</a:t>
            </a:r>
            <a:r>
              <a:rPr lang="ru-RU" sz="2800" b="1" dirty="0" err="1" smtClean="0">
                <a:solidFill>
                  <a:srgbClr val="7030A0"/>
                </a:solidFill>
                <a:latin typeface="Segoe Print" panose="02000600000000000000" pitchFamily="2" charset="0"/>
              </a:rPr>
              <a:t>мультяшками</a:t>
            </a:r>
            <a:r>
              <a:rPr lang="ru-RU" sz="28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»</a:t>
            </a:r>
            <a:endParaRPr lang="ru-RU" sz="28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4892441" y="447675"/>
            <a:ext cx="6583681" cy="6410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93" y="1906851"/>
            <a:ext cx="1376154" cy="14373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r="22279"/>
          <a:stretch/>
        </p:blipFill>
        <p:spPr>
          <a:xfrm>
            <a:off x="9436310" y="4528612"/>
            <a:ext cx="1158001" cy="13497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15600" r="17689" b="14933"/>
          <a:stretch/>
        </p:blipFill>
        <p:spPr>
          <a:xfrm>
            <a:off x="8847426" y="1768017"/>
            <a:ext cx="1603064" cy="17149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9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236" y="4717709"/>
            <a:ext cx="1105729" cy="139707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2" y="6282906"/>
            <a:ext cx="500387" cy="51062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360966" y="6144768"/>
            <a:ext cx="2022764" cy="91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Segoe Print" panose="02000600000000000000" pitchFamily="2" charset="0"/>
              </a:rPr>
              <a:t>logoMouse</a:t>
            </a:r>
            <a:endParaRPr lang="ru-RU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93" y="21354"/>
            <a:ext cx="2162497" cy="172957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30" y="1710256"/>
            <a:ext cx="1601272" cy="1568433"/>
          </a:xfrm>
          <a:prstGeom prst="rect">
            <a:avLst/>
          </a:prstGeom>
        </p:spPr>
      </p:pic>
      <p:sp>
        <p:nvSpPr>
          <p:cNvPr id="37" name="Управляющая кнопка: далее 36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6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71158" y="-46569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футбол</a:t>
            </a:r>
            <a:endParaRPr lang="ru-RU" sz="2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Picture 7" descr="__1278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18534" r="51385" b="17277"/>
          <a:stretch/>
        </p:blipFill>
        <p:spPr bwMode="auto">
          <a:xfrm>
            <a:off x="1159005" y="2211779"/>
            <a:ext cx="2391149" cy="2127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 flipH="1">
            <a:off x="6699705" y="1786654"/>
            <a:ext cx="3047895" cy="3341454"/>
            <a:chOff x="6809167" y="734926"/>
            <a:chExt cx="3209029" cy="356709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667" b="46121" l="6846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08" t="15085" b="53400"/>
            <a:stretch/>
          </p:blipFill>
          <p:spPr>
            <a:xfrm>
              <a:off x="8909866" y="3276787"/>
              <a:ext cx="963919" cy="1025237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09302">
              <a:off x="6809167" y="734926"/>
              <a:ext cx="3209029" cy="3209029"/>
            </a:xfrm>
            <a:prstGeom prst="rect">
              <a:avLst/>
            </a:prstGeom>
          </p:spPr>
        </p:pic>
      </p:grp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олна 19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59005" y="5995004"/>
            <a:ext cx="10055545" cy="602543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400" dirty="0" smtClean="0">
                <a:latin typeface="Segoe Print" panose="02000600000000000000" pitchFamily="2" charset="0"/>
              </a:rPr>
              <a:t>Рот закрыть, кончик языка с напряжением упирать то в одну, то в другую щёку так, чтобы под щекой надувались «мячики».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560256" y="3989824"/>
            <a:ext cx="942109" cy="718965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9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303060" y="-157184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995767" y="4826838"/>
            <a:ext cx="2717625" cy="6025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парус</a:t>
            </a:r>
          </a:p>
        </p:txBody>
      </p:sp>
      <p:pic>
        <p:nvPicPr>
          <p:cNvPr id="13" name="Picture 7" descr="__1713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13216" r="49964" b="21281"/>
          <a:stretch/>
        </p:blipFill>
        <p:spPr bwMode="auto">
          <a:xfrm>
            <a:off x="1118276" y="2291816"/>
            <a:ext cx="2413359" cy="196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6332821" y="1827600"/>
            <a:ext cx="3334327" cy="3450957"/>
            <a:chOff x="2946400" y="803517"/>
            <a:chExt cx="5411565" cy="5307513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5" b="30639"/>
            <a:stretch/>
          </p:blipFill>
          <p:spPr>
            <a:xfrm>
              <a:off x="4045527" y="803517"/>
              <a:ext cx="4211783" cy="3583756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21"/>
            <a:stretch/>
          </p:blipFill>
          <p:spPr>
            <a:xfrm>
              <a:off x="2946400" y="3823476"/>
              <a:ext cx="5411565" cy="2287554"/>
            </a:xfrm>
            <a:prstGeom prst="rect">
              <a:avLst/>
            </a:prstGeom>
          </p:spPr>
        </p:pic>
      </p:grpSp>
      <p:sp>
        <p:nvSpPr>
          <p:cNvPr id="21" name="Волна 20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18276" y="6126257"/>
            <a:ext cx="9952402" cy="6025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Улыбнуться, широко открыть рот, кончик языка поднять и поставить на бугорки (альвеолы) за верхними зубами. Удерживать язык в таком положении на счёт до восьми, потом до десяти.</a:t>
            </a:r>
            <a:endParaRPr lang="ru-RU" sz="1400" dirty="0" smtClean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626207" y="3960355"/>
            <a:ext cx="942109" cy="64295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6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B01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35864" y="-46569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995767" y="4826838"/>
            <a:ext cx="2717625" cy="602543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маляр</a:t>
            </a:r>
            <a:endParaRPr lang="ru-RU" sz="2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7" descr="__124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16664" r="49233" b="17282"/>
          <a:stretch/>
        </p:blipFill>
        <p:spPr bwMode="auto">
          <a:xfrm>
            <a:off x="1047633" y="2142389"/>
            <a:ext cx="2613891" cy="226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Волна 17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09120" y="6093395"/>
            <a:ext cx="10091413" cy="602543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400" dirty="0" smtClean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algn="ctr"/>
            <a:endParaRPr lang="ru-RU" altLang="ru-RU" sz="1400" dirty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altLang="ru-RU" sz="14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Улыбнуться, открыть рот. Широким кончиком языка погладить небо от зубов к горлу. Нижняя челюсть не должна двигаться.</a:t>
            </a:r>
          </a:p>
          <a:p>
            <a:endParaRPr lang="ru-RU" altLang="ru-RU" sz="2800" dirty="0" smtClean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500895" y="3999346"/>
            <a:ext cx="942109" cy="6753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98" y="1755882"/>
            <a:ext cx="2548774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0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18897" y="-60168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дятел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Picture 9" descr="__5576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12023" r="46428" b="15629"/>
          <a:stretch/>
        </p:blipFill>
        <p:spPr bwMode="auto">
          <a:xfrm>
            <a:off x="1118276" y="2170885"/>
            <a:ext cx="2385946" cy="2243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1926" y="1916529"/>
            <a:ext cx="2126543" cy="3200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олна 18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97576" y="6048885"/>
            <a:ext cx="9896046" cy="602543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Рот широко открыт и слегка растянут в улыбке, язычок в форме «чашечки» поднят вверх. Ребёнок говорит с придыханием Д-Д-Д или Т-Т-Т. Язык «прыгает на бугорках».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19919" y="4027055"/>
            <a:ext cx="942109" cy="708999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094389" y="-71248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лошадка</a:t>
            </a:r>
            <a:endParaRPr lang="ru-RU" sz="2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5633" r="5581" b="6531"/>
          <a:stretch/>
        </p:blipFill>
        <p:spPr bwMode="auto">
          <a:xfrm>
            <a:off x="1118276" y="2193092"/>
            <a:ext cx="2261231" cy="2199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56" y="2040077"/>
            <a:ext cx="4499073" cy="278676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олна 16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92707" y="6056912"/>
            <a:ext cx="10076407" cy="602543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Улыбнуться, показать зубы, приоткрыть рот и пощёлкать кончиком языка (как лошадка цокает копытами).</a:t>
            </a:r>
            <a:endParaRPr lang="ru-RU" sz="14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425098" y="4036291"/>
            <a:ext cx="942109" cy="683491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3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080633" y="-46569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950976" y="4875183"/>
            <a:ext cx="2807208" cy="60254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грибок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55" y="2025878"/>
            <a:ext cx="3256723" cy="318993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5633" r="5581" b="6531"/>
          <a:stretch/>
        </p:blipFill>
        <p:spPr bwMode="auto">
          <a:xfrm>
            <a:off x="1118276" y="2193092"/>
            <a:ext cx="2261231" cy="2199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олна 15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88290" y="6059653"/>
            <a:ext cx="10167068" cy="60254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Улыбнуться, открыть рот. Присосать широкий язычок к небу. Это шляпка  гриба, а подъязычная связка- ножка.</a:t>
            </a:r>
            <a:endParaRPr lang="ru-RU" sz="14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425098" y="4076832"/>
            <a:ext cx="942109" cy="64295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65079" y="-155829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змейка</a:t>
            </a:r>
            <a:endParaRPr lang="ru-RU" sz="2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18870" r="51616" b="24491"/>
          <a:stretch/>
        </p:blipFill>
        <p:spPr>
          <a:xfrm>
            <a:off x="1118276" y="2088616"/>
            <a:ext cx="2466109" cy="237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6342402" y="1748132"/>
            <a:ext cx="3315165" cy="3315165"/>
            <a:chOff x="5920858" y="1840496"/>
            <a:chExt cx="3315165" cy="3315165"/>
          </a:xfrm>
        </p:grpSpPr>
        <p:sp>
          <p:nvSpPr>
            <p:cNvPr id="19" name="Овал 18"/>
            <p:cNvSpPr/>
            <p:nvPr/>
          </p:nvSpPr>
          <p:spPr>
            <a:xfrm>
              <a:off x="6664040" y="2583678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858" y="1840496"/>
              <a:ext cx="3315165" cy="3315165"/>
            </a:xfrm>
            <a:prstGeom prst="rect">
              <a:avLst/>
            </a:prstGeom>
          </p:spPr>
        </p:pic>
      </p:grp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олна 22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18275" y="6065952"/>
            <a:ext cx="10182258" cy="602543"/>
          </a:xfrm>
          <a:prstGeom prst="round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  <a:latin typeface="Segoe Print" panose="02000600000000000000" pitchFamily="2" charset="0"/>
              </a:rPr>
              <a:t>Открыть рот и производить узким языком движения вперёд-назад («жало змейки»).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534013" y="3960355"/>
            <a:ext cx="942109" cy="64295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B01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35864" y="-46569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3389716" cy="602543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Segoe Print" panose="02000600000000000000" pitchFamily="2" charset="0"/>
              </a:rPr>
              <a:t>к</a:t>
            </a:r>
            <a:r>
              <a:rPr lang="ru-RU" sz="28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иска сердится</a:t>
            </a:r>
            <a:endParaRPr lang="ru-RU" sz="2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Picture 7" descr="__1253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2736" r="65018" b="53187"/>
          <a:stretch/>
        </p:blipFill>
        <p:spPr bwMode="auto">
          <a:xfrm>
            <a:off x="1202511" y="2253641"/>
            <a:ext cx="2355273" cy="2078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39" y="2071921"/>
            <a:ext cx="3952622" cy="298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олна 18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02511" y="6056912"/>
            <a:ext cx="10008078" cy="602543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Улыбнуться, открыть рот. Кончиком языка упереться в нижние зубы. На счет «раз»- выгнуть язык горкой, упираясь кончиком языка в нижние зубы. На счет «два» вернуться в исходное положение.</a:t>
            </a:r>
            <a:endParaRPr lang="ru-RU" sz="14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34013" y="3968876"/>
            <a:ext cx="942109" cy="72319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0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5" y="361023"/>
            <a:ext cx="2223051" cy="28139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r="24456"/>
          <a:stretch/>
        </p:blipFill>
        <p:spPr>
          <a:xfrm>
            <a:off x="1441657" y="4370996"/>
            <a:ext cx="1176445" cy="20904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r="20586"/>
          <a:stretch/>
        </p:blipFill>
        <p:spPr>
          <a:xfrm>
            <a:off x="2531065" y="3140837"/>
            <a:ext cx="1128999" cy="146977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175896" y="5188280"/>
            <a:ext cx="1444919" cy="1564678"/>
            <a:chOff x="3557016" y="3338498"/>
            <a:chExt cx="3200400" cy="3519501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941064" y="3493008"/>
              <a:ext cx="1728216" cy="224942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3721608" y="4489704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 rot="1809748">
              <a:off x="4880856" y="4617721"/>
              <a:ext cx="914400" cy="3474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8" r="14060"/>
            <a:stretch/>
          </p:blipFill>
          <p:spPr>
            <a:xfrm>
              <a:off x="3557016" y="3338498"/>
              <a:ext cx="3200400" cy="3519501"/>
            </a:xfrm>
            <a:prstGeom prst="rect">
              <a:avLst/>
            </a:prstGeom>
          </p:spPr>
        </p:pic>
      </p:grpSp>
      <p:sp>
        <p:nvSpPr>
          <p:cNvPr id="31" name="Скругленный прямоугольник 30"/>
          <p:cNvSpPr/>
          <p:nvPr/>
        </p:nvSpPr>
        <p:spPr>
          <a:xfrm>
            <a:off x="5412982" y="2220685"/>
            <a:ext cx="4673128" cy="3810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МОЛОДЕЦ!</a:t>
            </a:r>
            <a:endParaRPr lang="ru-RU" sz="48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4874845" y="447675"/>
            <a:ext cx="6583681" cy="6410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5" y="3313148"/>
            <a:ext cx="1376154" cy="14373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r="22279"/>
          <a:stretch/>
        </p:blipFill>
        <p:spPr>
          <a:xfrm>
            <a:off x="9436310" y="4528612"/>
            <a:ext cx="1158001" cy="13497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15600" r="17689" b="14933"/>
          <a:stretch/>
        </p:blipFill>
        <p:spPr>
          <a:xfrm>
            <a:off x="10416859" y="488050"/>
            <a:ext cx="1603064" cy="17149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9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236" y="4717709"/>
            <a:ext cx="1105729" cy="139707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93" y="21354"/>
            <a:ext cx="2162497" cy="172957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30" y="1710256"/>
            <a:ext cx="1601272" cy="1568433"/>
          </a:xfrm>
          <a:prstGeom prst="rect">
            <a:avLst/>
          </a:prstGeom>
        </p:spPr>
      </p:pic>
      <p:sp>
        <p:nvSpPr>
          <p:cNvPr id="37" name="Управляющая кнопка: далее 36">
            <a:hlinkClick r:id="" action="ppaction://hlinkshowjump?jump=endshow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30" y="4209303"/>
            <a:ext cx="2832099" cy="310859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50" y="923212"/>
            <a:ext cx="2832099" cy="31085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86" y="1182397"/>
            <a:ext cx="2832099" cy="3108594"/>
          </a:xfrm>
          <a:prstGeom prst="rect">
            <a:avLst/>
          </a:prstGeom>
        </p:spPr>
      </p:pic>
      <p:sp>
        <p:nvSpPr>
          <p:cNvPr id="36" name="Управляющая кнопка: назад 35">
            <a:hlinkClick r:id="" action="ppaction://hlinkshowjump?jump=previousslide" highlightClick="1"/>
          </p:cNvPr>
          <p:cNvSpPr/>
          <p:nvPr/>
        </p:nvSpPr>
        <p:spPr>
          <a:xfrm>
            <a:off x="181711" y="6321217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3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32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152143" y="1982161"/>
            <a:ext cx="2523745" cy="2621143"/>
          </a:xfrm>
          <a:prstGeom prst="roundRect">
            <a:avLst/>
          </a:prstGeom>
          <a:solidFill>
            <a:srgbClr val="71C2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9677" r="11864" b="12903"/>
          <a:stretch>
            <a:fillRect/>
          </a:stretch>
        </p:blipFill>
        <p:spPr bwMode="auto">
          <a:xfrm>
            <a:off x="1248311" y="2113047"/>
            <a:ext cx="2331408" cy="2359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560234" y="1287148"/>
            <a:ext cx="4839193" cy="4142232"/>
          </a:xfrm>
          <a:prstGeom prst="roundRect">
            <a:avLst/>
          </a:prstGeom>
          <a:solidFill>
            <a:srgbClr val="71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07763" y="-36576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71C2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улыбочка</a:t>
            </a:r>
            <a:endParaRPr lang="ru-RU" sz="28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r="24456"/>
          <a:stretch/>
        </p:blipFill>
        <p:spPr>
          <a:xfrm flipH="1">
            <a:off x="6983250" y="1768166"/>
            <a:ext cx="2219005" cy="3359942"/>
          </a:xfrm>
          <a:prstGeom prst="rect">
            <a:avLst/>
          </a:prstGeom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74896" y="6104835"/>
            <a:ext cx="9468355" cy="735867"/>
          </a:xfrm>
          <a:prstGeom prst="roundRect">
            <a:avLst/>
          </a:prstGeom>
          <a:solidFill>
            <a:srgbClr val="71C2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C0000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Улыбнуться </a:t>
            </a:r>
            <a:r>
              <a:rPr lang="ru-RU" sz="1400" dirty="0">
                <a:solidFill>
                  <a:srgbClr val="C00000"/>
                </a:solidFill>
                <a:latin typeface="Segoe Print" panose="02000600000000000000" pitchFamily="2" charset="0"/>
              </a:rPr>
              <a:t>без напряжения так, чтобы были видны передние верхние и нижние зубы. Удержать мышцы губ в таком положении под счёт от 1 до 5-10.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Segoe Print" panose="02000600000000000000" pitchFamily="2" charset="0"/>
              </a:rPr>
              <a:t> </a:t>
            </a:r>
          </a:p>
        </p:txBody>
      </p:sp>
      <p:sp>
        <p:nvSpPr>
          <p:cNvPr id="21" name="Волна 20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425098" y="4076832"/>
            <a:ext cx="942109" cy="64295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32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40779" y="1517848"/>
            <a:ext cx="4839193" cy="41422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243917" y="0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трубочка</a:t>
            </a:r>
            <a:endParaRPr lang="ru-RU" sz="28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15600" r="17689" b="14933"/>
          <a:stretch/>
        </p:blipFill>
        <p:spPr>
          <a:xfrm>
            <a:off x="6473952" y="1903970"/>
            <a:ext cx="3049488" cy="3262389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1206" r="5455" b="6615"/>
          <a:stretch>
            <a:fillRect/>
          </a:stretch>
        </p:blipFill>
        <p:spPr bwMode="auto">
          <a:xfrm>
            <a:off x="1237046" y="2159988"/>
            <a:ext cx="2235068" cy="2231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37046" y="6150414"/>
            <a:ext cx="9874674" cy="602543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Segoe Print" panose="02000600000000000000" pitchFamily="2" charset="0"/>
              </a:rPr>
              <a:t>Вытянуть сомкнутые губы вперёд «трубочкой». Удерживать их в таком положении под счёт от 1 до 5-10.</a:t>
            </a:r>
          </a:p>
        </p:txBody>
      </p:sp>
      <p:sp>
        <p:nvSpPr>
          <p:cNvPr id="21" name="Волна 20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579972" y="4065854"/>
            <a:ext cx="942109" cy="69087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32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87148"/>
            <a:ext cx="4839193" cy="4142232"/>
          </a:xfrm>
          <a:prstGeom prst="roundRect">
            <a:avLst/>
          </a:prstGeom>
          <a:solidFill>
            <a:srgbClr val="B01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078254" y="31010"/>
            <a:ext cx="6583681" cy="6410325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938025" y="2059527"/>
            <a:ext cx="2864138" cy="3066473"/>
            <a:chOff x="3557016" y="3338498"/>
            <a:chExt cx="3200400" cy="3519501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941064" y="3493008"/>
              <a:ext cx="1728216" cy="224942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3721608" y="4489704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809748">
              <a:off x="4880856" y="4617721"/>
              <a:ext cx="914400" cy="34747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86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8" r="14060"/>
            <a:stretch/>
          </p:blipFill>
          <p:spPr>
            <a:xfrm>
              <a:off x="3557016" y="3338498"/>
              <a:ext cx="3200400" cy="3519501"/>
            </a:xfrm>
            <a:prstGeom prst="rect">
              <a:avLst/>
            </a:prstGeom>
          </p:spPr>
        </p:pic>
      </p:grpSp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часики</a:t>
            </a:r>
            <a:endParaRPr lang="ru-RU" sz="2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13" name="Picture 7" descr="__1497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16252" r="49964" b="17780"/>
          <a:stretch/>
        </p:blipFill>
        <p:spPr bwMode="auto">
          <a:xfrm>
            <a:off x="1125639" y="2207459"/>
            <a:ext cx="2550249" cy="2170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87271" y="6094246"/>
            <a:ext cx="9617457" cy="713978"/>
          </a:xfrm>
          <a:prstGeom prst="roundRect">
            <a:avLst/>
          </a:prstGeom>
          <a:solidFill>
            <a:srgbClr val="B0106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1400" dirty="0" smtClean="0">
              <a:latin typeface="Segoe Print" panose="02000600000000000000" pitchFamily="2" charset="0"/>
            </a:endParaRPr>
          </a:p>
          <a:p>
            <a:pPr algn="ctr"/>
            <a:r>
              <a:rPr lang="ru-RU" altLang="ru-RU" sz="1400" dirty="0" smtClean="0">
                <a:latin typeface="Segoe Print" panose="02000600000000000000" pitchFamily="2" charset="0"/>
              </a:rPr>
              <a:t>Улыбнуться, открыть рот. Кончик языка переводить на счет «раз-два» из одного уголка рта в другой. Нижняя челюсть при этом остается неподвижной.</a:t>
            </a:r>
          </a:p>
          <a:p>
            <a:endParaRPr lang="ru-RU" altLang="ru-RU" sz="1400" dirty="0" smtClean="0">
              <a:latin typeface="Segoe Print" panose="02000600000000000000" pitchFamily="2" charset="0"/>
            </a:endParaRPr>
          </a:p>
        </p:txBody>
      </p:sp>
      <p:sp>
        <p:nvSpPr>
          <p:cNvPr id="19" name="Волна 18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425098" y="4076831"/>
            <a:ext cx="942109" cy="750005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68319" y="-46569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549929" y="4970213"/>
            <a:ext cx="3818871" cy="627024"/>
          </a:xfrm>
          <a:prstGeom prst="round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Segoe Print" panose="02000600000000000000" pitchFamily="2" charset="0"/>
              </a:rPr>
              <a:t>в</a:t>
            </a:r>
            <a:r>
              <a:rPr lang="ru-RU" sz="28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кусное варенье </a:t>
            </a:r>
            <a:endParaRPr lang="ru-RU" sz="2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15" name="Picture 7" descr="__4288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50981" r="50285" b="4797"/>
          <a:stretch/>
        </p:blipFill>
        <p:spPr bwMode="auto">
          <a:xfrm>
            <a:off x="1081199" y="2131071"/>
            <a:ext cx="2597898" cy="2323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r="22279"/>
          <a:stretch/>
        </p:blipFill>
        <p:spPr>
          <a:xfrm>
            <a:off x="6595609" y="1971962"/>
            <a:ext cx="2695982" cy="3142406"/>
          </a:xfrm>
          <a:prstGeom prst="rect">
            <a:avLst/>
          </a:prstGeom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85037" y="6044672"/>
            <a:ext cx="10126674" cy="627024"/>
          </a:xfrm>
          <a:prstGeom prst="round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latin typeface="Segoe Print" panose="02000600000000000000" pitchFamily="2" charset="0"/>
              </a:rPr>
              <a:t>Улыбнуться, открыть рот. Языком в форме чашечки облизывать верхнюю губу сверху- вниз (можно помазать ее вареньем).</a:t>
            </a:r>
            <a:endParaRPr lang="ru-RU" sz="14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Волна 23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534013" y="4054764"/>
            <a:ext cx="942109" cy="721104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6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32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350864" y="-117927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блинчик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15" name="Picture 7" descr="__6405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8" t="12419" r="2378" b="20542"/>
          <a:stretch/>
        </p:blipFill>
        <p:spPr bwMode="auto">
          <a:xfrm>
            <a:off x="1118276" y="2202841"/>
            <a:ext cx="2477025" cy="2179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r="20586"/>
          <a:stretch/>
        </p:blipFill>
        <p:spPr>
          <a:xfrm>
            <a:off x="6847974" y="1861744"/>
            <a:ext cx="2462281" cy="3205483"/>
          </a:xfrm>
          <a:prstGeom prst="rect">
            <a:avLst/>
          </a:prstGeom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04351" y="6150414"/>
            <a:ext cx="10096182" cy="602543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Улыбнуться, открыть рот. Положить широкий язык на нижнюю губу. Удерживать в спокойном состоянии на счет до пяти.</a:t>
            </a:r>
            <a:endParaRPr lang="ru-RU" sz="14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Волна 21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706009" y="3959142"/>
            <a:ext cx="942109" cy="722585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073176" y="0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2523745" cy="602543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чашечка</a:t>
            </a:r>
            <a:endParaRPr lang="ru-RU" sz="28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15" name="Picture 7" descr="__452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14942" r="49771" b="18783"/>
          <a:stretch/>
        </p:blipFill>
        <p:spPr bwMode="auto">
          <a:xfrm>
            <a:off x="1063966" y="2041816"/>
            <a:ext cx="2632363" cy="2519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8" y="1947673"/>
            <a:ext cx="3391939" cy="3247782"/>
          </a:xfrm>
          <a:prstGeom prst="rect">
            <a:avLst/>
          </a:prstGeom>
        </p:spPr>
      </p:pic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18276" y="6150414"/>
            <a:ext cx="10094669" cy="602543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Улыбнуться, открыть рот, положить широкий язык на нижнюю губу, боковые края языка загнуть в форме чашечки. Удерживать на счет до пяти.</a:t>
            </a:r>
            <a:endParaRPr lang="ru-RU" sz="1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Волна 22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425098" y="4076831"/>
            <a:ext cx="942109" cy="679895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8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3942572" cy="265563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72269" y="-115360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634522" y="4893345"/>
            <a:ext cx="2523745" cy="60254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качели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15" name="Picture 7" descr="__1004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2827" r="66477" b="51803"/>
          <a:stretch/>
        </p:blipFill>
        <p:spPr bwMode="auto">
          <a:xfrm>
            <a:off x="2992399" y="2421413"/>
            <a:ext cx="1861136" cy="1742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__1004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 t="54367" r="52741" b="2441"/>
          <a:stretch/>
        </p:blipFill>
        <p:spPr bwMode="auto">
          <a:xfrm>
            <a:off x="1091252" y="2457909"/>
            <a:ext cx="1901147" cy="1669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14" y="1855662"/>
            <a:ext cx="4101664" cy="3280530"/>
          </a:xfrm>
          <a:prstGeom prst="rect">
            <a:avLst/>
          </a:prstGeom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олна 20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99222" y="6099206"/>
            <a:ext cx="9545869" cy="602543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Улыбнуться, открыть рот. На счет 1-2 поочередно упираться языком то в верхние, то в нижние зубы. Нижняя челюсть при этом неподвижна.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534013" y="3980873"/>
            <a:ext cx="942109" cy="72043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569"/>
            <a:ext cx="12192000" cy="69045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50976" y="1947673"/>
            <a:ext cx="2807208" cy="2655632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389" y="1221616"/>
            <a:ext cx="4839193" cy="41422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" b="9896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1456"/>
          <a:stretch/>
        </p:blipFill>
        <p:spPr>
          <a:xfrm>
            <a:off x="5146338" y="-124979"/>
            <a:ext cx="6583681" cy="641032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18276" y="4826837"/>
            <a:ext cx="3379833" cy="602543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Segoe Print" panose="02000600000000000000" pitchFamily="2" charset="0"/>
              </a:rPr>
              <a:t>ч</a:t>
            </a:r>
            <a:r>
              <a:rPr lang="ru-RU" sz="28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истим зубки</a:t>
            </a:r>
            <a:endParaRPr lang="ru-RU" sz="28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Picture 7" descr="__1931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3" t="52669" r="53870" b="3248"/>
          <a:stretch/>
        </p:blipFill>
        <p:spPr bwMode="auto">
          <a:xfrm>
            <a:off x="1246266" y="2225964"/>
            <a:ext cx="2235151" cy="208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34" y="2056148"/>
            <a:ext cx="4112102" cy="2699133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11476122" y="6358184"/>
            <a:ext cx="540289" cy="394773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230909" y="6332702"/>
            <a:ext cx="526472" cy="420255"/>
          </a:xfrm>
          <a:prstGeom prst="actionButtonBackPreviou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олна 16"/>
          <p:cNvSpPr/>
          <p:nvPr/>
        </p:nvSpPr>
        <p:spPr>
          <a:xfrm>
            <a:off x="11070678" y="0"/>
            <a:ext cx="914400" cy="914400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Описание упражнения</a:t>
            </a:r>
            <a:endParaRPr lang="ru-RU" sz="9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18275" y="6081945"/>
            <a:ext cx="10102788" cy="602543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 smtClean="0">
                <a:solidFill>
                  <a:srgbClr val="7030A0"/>
                </a:solidFill>
                <a:latin typeface="Segoe Print" panose="02000600000000000000" pitchFamily="2" charset="0"/>
              </a:rPr>
              <a:t>Улыбнуться, приоткрыть рот. Кончиком языка «почистить» нижние, затем верхние зубы с внутренней стороны, делая движения языком вправо - влево.</a:t>
            </a:r>
            <a:endParaRPr lang="ru-RU" sz="1400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498629" y="3989377"/>
            <a:ext cx="942109" cy="64295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нажми</a:t>
            </a:r>
            <a:endParaRPr lang="ru-RU" sz="1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6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741</TotalTime>
  <Words>483</Words>
  <Application>Microsoft Office PowerPoint</Application>
  <PresentationFormat>Широкоэкранный</PresentationFormat>
  <Paragraphs>88</Paragraphs>
  <Slides>18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Segoe Print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35</cp:revision>
  <dcterms:created xsi:type="dcterms:W3CDTF">2022-09-08T06:40:08Z</dcterms:created>
  <dcterms:modified xsi:type="dcterms:W3CDTF">2022-09-13T05:31:36Z</dcterms:modified>
</cp:coreProperties>
</file>